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71" r:id="rId4"/>
    <p:sldId id="291" r:id="rId5"/>
    <p:sldId id="292" r:id="rId6"/>
    <p:sldId id="293" r:id="rId7"/>
    <p:sldId id="294" r:id="rId8"/>
    <p:sldId id="297" r:id="rId9"/>
    <p:sldId id="288" r:id="rId10"/>
    <p:sldId id="296" r:id="rId11"/>
    <p:sldId id="289" r:id="rId12"/>
    <p:sldId id="274" r:id="rId13"/>
    <p:sldId id="282" r:id="rId14"/>
    <p:sldId id="281" r:id="rId15"/>
    <p:sldId id="280" r:id="rId16"/>
    <p:sldId id="260" r:id="rId1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FF5050"/>
    <a:srgbClr val="990099"/>
    <a:srgbClr val="FF4370"/>
    <a:srgbClr val="FE9202"/>
    <a:srgbClr val="FFF3E7"/>
    <a:srgbClr val="5EEC3C"/>
    <a:srgbClr val="FFDC47"/>
    <a:srgbClr val="CCCC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31" autoAdjust="0"/>
    <p:restoredTop sz="89158" autoAdjust="0"/>
  </p:normalViewPr>
  <p:slideViewPr>
    <p:cSldViewPr>
      <p:cViewPr varScale="1">
        <p:scale>
          <a:sx n="92" d="100"/>
          <a:sy n="92" d="100"/>
        </p:scale>
        <p:origin x="556" y="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0759B3-20ED-419A-A77D-71AE35F06108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3AF9A-6E76-4CCC-89CF-B04065708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68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3AF9A-6E76-4CCC-89CF-B04065708F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124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3AF9A-6E76-4CCC-89CF-B04065708FB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44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3AF9A-6E76-4CCC-89CF-B04065708FB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446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3AF9A-6E76-4CCC-89CF-B04065708FB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271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3AF9A-6E76-4CCC-89CF-B04065708FB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6527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3AF9A-6E76-4CCC-89CF-B04065708FB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327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3AF9A-6E76-4CCC-89CF-B04065708FB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6777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3AF9A-6E76-4CCC-89CF-B04065708FB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740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3AF9A-6E76-4CCC-89CF-B04065708F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96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3AF9A-6E76-4CCC-89CF-B04065708FB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30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3AF9A-6E76-4CCC-89CF-B04065708FB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80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3AF9A-6E76-4CCC-89CF-B04065708FB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40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3AF9A-6E76-4CCC-89CF-B04065708F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736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3AF9A-6E76-4CCC-89CF-B04065708FB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78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3AF9A-6E76-4CCC-89CF-B04065708FB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271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3AF9A-6E76-4CCC-89CF-B04065708FB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968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81425" y="1655520"/>
            <a:ext cx="6260905" cy="152705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4" y="3793390"/>
            <a:ext cx="8093365" cy="610820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rgbClr val="0070C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C1B04D13-C884-4E4D-85F8-5A1F19D648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8306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81175"/>
            <a:ext cx="8246070" cy="610820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197405"/>
            <a:ext cx="8246070" cy="3512210"/>
          </a:xfrm>
        </p:spPr>
        <p:txBody>
          <a:bodyPr/>
          <a:lstStyle>
            <a:lvl1pPr algn="l">
              <a:defRPr sz="2800">
                <a:solidFill>
                  <a:srgbClr val="002060"/>
                </a:solidFill>
              </a:defRPr>
            </a:lvl1pPr>
            <a:lvl2pPr algn="l">
              <a:defRPr>
                <a:solidFill>
                  <a:srgbClr val="002060"/>
                </a:solidFill>
              </a:defRPr>
            </a:lvl2pPr>
            <a:lvl3pPr algn="l">
              <a:defRPr>
                <a:solidFill>
                  <a:srgbClr val="002060"/>
                </a:solidFill>
              </a:defRPr>
            </a:lvl3pPr>
            <a:lvl4pPr algn="l">
              <a:defRPr>
                <a:solidFill>
                  <a:srgbClr val="002060"/>
                </a:solidFill>
              </a:defRPr>
            </a:lvl4pPr>
            <a:lvl5pPr algn="l"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4130" y="433880"/>
            <a:ext cx="6260905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4130" y="1197406"/>
            <a:ext cx="6260905" cy="3358356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4" y="281175"/>
            <a:ext cx="8246071" cy="610820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55520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266340"/>
            <a:ext cx="4040188" cy="2137871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</a:defRPr>
            </a:lvl1pPr>
            <a:lvl2pPr algn="ctr">
              <a:defRPr sz="2000">
                <a:solidFill>
                  <a:srgbClr val="002060"/>
                </a:solidFill>
              </a:defRPr>
            </a:lvl2pPr>
            <a:lvl3pPr algn="ctr">
              <a:defRPr sz="1800">
                <a:solidFill>
                  <a:srgbClr val="002060"/>
                </a:solidFill>
              </a:defRPr>
            </a:lvl3pPr>
            <a:lvl4pPr algn="ctr">
              <a:defRPr sz="1600">
                <a:solidFill>
                  <a:srgbClr val="002060"/>
                </a:solidFill>
              </a:defRPr>
            </a:lvl4pPr>
            <a:lvl5pPr algn="ctr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55520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266340"/>
            <a:ext cx="4041775" cy="2137871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</a:defRPr>
            </a:lvl1pPr>
            <a:lvl2pPr algn="ctr">
              <a:defRPr sz="2000">
                <a:solidFill>
                  <a:srgbClr val="002060"/>
                </a:solidFill>
              </a:defRPr>
            </a:lvl2pPr>
            <a:lvl3pPr algn="ctr">
              <a:defRPr sz="1800">
                <a:solidFill>
                  <a:srgbClr val="002060"/>
                </a:solidFill>
              </a:defRPr>
            </a:lvl3pPr>
            <a:lvl4pPr algn="ctr">
              <a:defRPr sz="1600">
                <a:solidFill>
                  <a:srgbClr val="002060"/>
                </a:solidFill>
              </a:defRPr>
            </a:lvl4pPr>
            <a:lvl5pPr algn="ctr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07D83C-363B-4338-B99E-91525119F2FF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92245" y="1655520"/>
            <a:ext cx="6260905" cy="1527050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</a:t>
            </a:r>
            <a:br>
              <a:rPr lang="en-US" altLang="ko-KR" dirty="0"/>
            </a:br>
            <a:r>
              <a:rPr lang="ko-KR" altLang="en-US" dirty="0"/>
              <a:t>얼굴 변환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ko-KR" altLang="en-US" dirty="0" err="1"/>
              <a:t>앱</a:t>
            </a:r>
            <a:r>
              <a:rPr lang="ko-KR" altLang="en-US" dirty="0"/>
              <a:t> 개발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4" y="3793390"/>
            <a:ext cx="8093366" cy="916230"/>
          </a:xfrm>
        </p:spPr>
        <p:txBody>
          <a:bodyPr>
            <a:noAutofit/>
          </a:bodyPr>
          <a:lstStyle/>
          <a:p>
            <a:r>
              <a:rPr lang="ko-KR" altLang="en-US" sz="1400" dirty="0"/>
              <a:t>기만과 견제 팀</a:t>
            </a:r>
            <a:endParaRPr lang="en-US" altLang="ko-KR" sz="1400" dirty="0"/>
          </a:p>
          <a:p>
            <a:r>
              <a:rPr lang="ko-KR" altLang="en-US" sz="1400" dirty="0"/>
              <a:t>발표자 임기찬</a:t>
            </a:r>
            <a:endParaRPr lang="en-US" altLang="ko-KR" sz="1400" dirty="0"/>
          </a:p>
          <a:p>
            <a:r>
              <a:rPr lang="ko-KR" altLang="en-US" sz="1400" dirty="0"/>
              <a:t>문태현</a:t>
            </a:r>
            <a:endParaRPr lang="en-US" altLang="ko-KR" sz="1400" dirty="0"/>
          </a:p>
          <a:p>
            <a:r>
              <a:rPr lang="ko-KR" altLang="en-US" sz="1400" dirty="0"/>
              <a:t>조유성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080" y="182288"/>
            <a:ext cx="7482545" cy="4433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101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12134" y="4709620"/>
            <a:ext cx="2581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 600,000</a:t>
            </a:r>
            <a:r>
              <a:rPr lang="ko-KR" altLang="en-US" sz="1600" dirty="0"/>
              <a:t>장</a:t>
            </a:r>
            <a:r>
              <a:rPr lang="en-US" altLang="ko-KR" sz="1600" dirty="0"/>
              <a:t>, 19</a:t>
            </a:r>
            <a:r>
              <a:rPr lang="ko-KR" altLang="en-US" sz="1600" dirty="0"/>
              <a:t>회</a:t>
            </a:r>
            <a:r>
              <a:rPr lang="en-US" altLang="ko-KR" sz="1600" dirty="0"/>
              <a:t>, 32</a:t>
            </a:r>
            <a:r>
              <a:rPr lang="ko-KR" altLang="en-US" sz="1600" dirty="0"/>
              <a:t>시간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525705A-FAFD-4DB0-AB71-D9F55FA59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130" y="281175"/>
            <a:ext cx="4275740" cy="427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47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진행현황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28720" y="1197406"/>
            <a:ext cx="7024430" cy="3358356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3</a:t>
            </a:r>
            <a:r>
              <a:rPr lang="ko-KR" altLang="en-US" sz="2000" dirty="0"/>
              <a:t>차 데이터 수집 및 분류</a:t>
            </a:r>
            <a:r>
              <a:rPr lang="en-US" altLang="ko-KR" sz="2000" dirty="0"/>
              <a:t>(</a:t>
            </a:r>
            <a:r>
              <a:rPr lang="ko-KR" altLang="en-US" sz="2000" dirty="0"/>
              <a:t>얼굴 표정</a:t>
            </a:r>
            <a:r>
              <a:rPr lang="en-US" altLang="ko-KR" sz="2000" dirty="0"/>
              <a:t>)</a:t>
            </a:r>
          </a:p>
          <a:p>
            <a:pPr lvl="1"/>
            <a:r>
              <a:rPr lang="en-US" altLang="ko-KR" sz="2000" dirty="0" err="1"/>
              <a:t>AffectNet</a:t>
            </a:r>
            <a:r>
              <a:rPr lang="en-US" altLang="ko-KR" sz="2000" dirty="0"/>
              <a:t> Dataset 440,000</a:t>
            </a:r>
            <a:r>
              <a:rPr lang="ko-KR" altLang="en-US" sz="2000" dirty="0"/>
              <a:t>장 수집 완료</a:t>
            </a:r>
            <a:endParaRPr lang="en-US" altLang="ko-KR" sz="2000" dirty="0"/>
          </a:p>
          <a:p>
            <a:pPr lvl="1"/>
            <a:r>
              <a:rPr lang="ko-KR" altLang="en-US" sz="2000" dirty="0"/>
              <a:t>행복</a:t>
            </a:r>
            <a:r>
              <a:rPr lang="en-US" altLang="ko-KR" sz="2000" dirty="0"/>
              <a:t>, </a:t>
            </a:r>
            <a:r>
              <a:rPr lang="ko-KR" altLang="en-US" sz="2000" dirty="0"/>
              <a:t>무표정</a:t>
            </a:r>
            <a:r>
              <a:rPr lang="en-US" altLang="ko-KR" sz="2000" dirty="0"/>
              <a:t>, </a:t>
            </a:r>
            <a:r>
              <a:rPr lang="ko-KR" altLang="en-US" sz="2000" dirty="0"/>
              <a:t>슬픔</a:t>
            </a:r>
            <a:r>
              <a:rPr lang="en-US" altLang="ko-KR" sz="2000" dirty="0"/>
              <a:t>, </a:t>
            </a:r>
            <a:r>
              <a:rPr lang="ko-KR" altLang="en-US" sz="2000" dirty="0"/>
              <a:t>놀람</a:t>
            </a:r>
            <a:r>
              <a:rPr lang="en-US" altLang="ko-KR" sz="2000" dirty="0"/>
              <a:t>, </a:t>
            </a:r>
            <a:r>
              <a:rPr lang="ko-KR" altLang="en-US" sz="2000" dirty="0"/>
              <a:t>공포</a:t>
            </a:r>
            <a:r>
              <a:rPr lang="en-US" altLang="ko-KR" sz="2000" dirty="0"/>
              <a:t> </a:t>
            </a:r>
            <a:r>
              <a:rPr lang="ko-KR" altLang="en-US" sz="2000" dirty="0"/>
              <a:t>등 다양한 표정으로 구성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199844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추후 일정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28720" y="1197406"/>
            <a:ext cx="7024430" cy="366492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조유성</a:t>
            </a:r>
            <a:endParaRPr lang="en-US" altLang="ko-KR" sz="2000" dirty="0"/>
          </a:p>
          <a:p>
            <a:pPr>
              <a:buFontTx/>
              <a:buChar char="-"/>
            </a:pPr>
            <a:r>
              <a:rPr lang="en-US" altLang="ko-KR" sz="2000" dirty="0"/>
              <a:t>10.17 ~</a:t>
            </a:r>
          </a:p>
          <a:p>
            <a:pPr marL="0" indent="0">
              <a:buNone/>
            </a:pPr>
            <a:r>
              <a:rPr lang="en-US" altLang="ko-KR" sz="2000" dirty="0"/>
              <a:t>      3</a:t>
            </a:r>
            <a:r>
              <a:rPr lang="ko-KR" altLang="en-US" sz="2000" dirty="0"/>
              <a:t>차 데이터 수집 및 분류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3577A9-4EBF-4A58-A823-1C31B4F5113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450" y="2419045"/>
            <a:ext cx="6573706" cy="18324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2596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추후 일정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28720" y="1197406"/>
            <a:ext cx="7024430" cy="366492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임기찬</a:t>
            </a:r>
            <a:endParaRPr lang="en-US" altLang="ko-KR" sz="2000" dirty="0"/>
          </a:p>
          <a:p>
            <a:pPr>
              <a:buFontTx/>
              <a:buChar char="-"/>
            </a:pPr>
            <a:r>
              <a:rPr lang="en-US" altLang="ko-KR" sz="2000" dirty="0"/>
              <a:t>10.17 ~</a:t>
            </a:r>
          </a:p>
          <a:p>
            <a:pPr marL="0" indent="0">
              <a:buNone/>
            </a:pPr>
            <a:r>
              <a:rPr lang="en-US" altLang="ko-KR" sz="2000" dirty="0"/>
              <a:t>      </a:t>
            </a:r>
            <a:r>
              <a:rPr lang="ko-KR" altLang="en-US" sz="2000" dirty="0"/>
              <a:t>얼굴 연령 변화 모델 구현 및 테스트</a:t>
            </a:r>
            <a:endParaRPr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352D8E-A6B8-4FE6-8577-4679AC7D794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835" y="2419045"/>
            <a:ext cx="6477885" cy="21593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0411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추후 일정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28720" y="1197406"/>
            <a:ext cx="7024430" cy="366492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문태현</a:t>
            </a:r>
            <a:endParaRPr lang="en-US" altLang="ko-KR" sz="2000" dirty="0"/>
          </a:p>
          <a:p>
            <a:pPr>
              <a:buFontTx/>
              <a:buChar char="-"/>
            </a:pPr>
            <a:r>
              <a:rPr lang="en-US" altLang="ko-KR" sz="2000" dirty="0"/>
              <a:t>10.17 ~</a:t>
            </a:r>
          </a:p>
          <a:p>
            <a:pPr marL="0" indent="0">
              <a:buNone/>
            </a:pPr>
            <a:r>
              <a:rPr lang="ko-KR" altLang="en-US" sz="2000" dirty="0"/>
              <a:t>      이미지 프로세싱</a:t>
            </a:r>
            <a:r>
              <a:rPr lang="en-US" altLang="ko-KR" sz="2000" dirty="0"/>
              <a:t>, 3</a:t>
            </a:r>
            <a:r>
              <a:rPr lang="ko-KR" altLang="en-US" sz="2000" dirty="0"/>
              <a:t>차 데이터 수집 및 분류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6B3ADD1-3CA7-43EC-B412-39D003556A5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053" y="2419046"/>
            <a:ext cx="6545105" cy="18324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9144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08475" y="1960930"/>
            <a:ext cx="1832460" cy="1068935"/>
          </a:xfrm>
        </p:spPr>
        <p:txBody>
          <a:bodyPr>
            <a:noAutofit/>
          </a:bodyPr>
          <a:lstStyle/>
          <a:p>
            <a:r>
              <a:rPr lang="en-US" sz="66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890174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목차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/>
              <a:t>진행현황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추후 일정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진행현황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28720" y="1197406"/>
            <a:ext cx="7024430" cy="3358356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얼굴 연령 변화 모델 구현 및 테스트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이미지 </a:t>
            </a:r>
            <a:r>
              <a:rPr lang="ko-KR" altLang="en-US" sz="2000" dirty="0" err="1"/>
              <a:t>프로세싱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r>
              <a:rPr lang="en-US" altLang="ko-KR" sz="2000" dirty="0"/>
              <a:t>3</a:t>
            </a:r>
            <a:r>
              <a:rPr lang="ko-KR" altLang="en-US" sz="2000" dirty="0"/>
              <a:t>차 데이터 수집 및 분류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557061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진행현황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28720" y="1197405"/>
            <a:ext cx="4733855" cy="3358356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얼굴 연령 변화 모델 구현 및 테스트</a:t>
            </a:r>
            <a:endParaRPr lang="en-US" altLang="ko-KR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2768498" y="4709620"/>
            <a:ext cx="2567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 1,000</a:t>
            </a:r>
            <a:r>
              <a:rPr lang="ko-KR" altLang="en-US" sz="1600" dirty="0"/>
              <a:t>장</a:t>
            </a:r>
            <a:r>
              <a:rPr lang="en-US" altLang="ko-KR" sz="1600" dirty="0"/>
              <a:t>, 4000</a:t>
            </a:r>
            <a:r>
              <a:rPr lang="ko-KR" altLang="en-US" sz="1600" dirty="0"/>
              <a:t>회</a:t>
            </a:r>
            <a:r>
              <a:rPr lang="en-US" altLang="ko-KR" sz="1600" dirty="0"/>
              <a:t>, 11</a:t>
            </a:r>
            <a:r>
              <a:rPr lang="ko-KR" altLang="en-US" sz="1600" dirty="0"/>
              <a:t>시간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5335525" y="1350109"/>
            <a:ext cx="3512215" cy="3193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dirty="0"/>
          </a:p>
          <a:p>
            <a:pPr marL="0" indent="0">
              <a:lnSpc>
                <a:spcPts val="3000"/>
              </a:lnSpc>
              <a:buNone/>
            </a:pPr>
            <a:r>
              <a:rPr lang="en-US" altLang="ko-KR" sz="2000" dirty="0"/>
              <a:t> 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190813A-B303-4ABD-AD33-A07FD9221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835" y="1642104"/>
            <a:ext cx="3054100" cy="3054100"/>
          </a:xfrm>
          <a:prstGeom prst="rect">
            <a:avLst/>
          </a:prstGeom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2686CD3F-B60E-4DCC-A381-77622DBA08C2}"/>
              </a:ext>
            </a:extLst>
          </p:cNvPr>
          <p:cNvSpPr txBox="1">
            <a:spLocks/>
          </p:cNvSpPr>
          <p:nvPr/>
        </p:nvSpPr>
        <p:spPr>
          <a:xfrm>
            <a:off x="5549748" y="1502815"/>
            <a:ext cx="3359815" cy="25825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1800" dirty="0"/>
              <a:t>              </a:t>
            </a:r>
            <a:r>
              <a:rPr lang="ko-KR" altLang="en-US" sz="1800" dirty="0"/>
              <a:t>문제점</a:t>
            </a:r>
            <a:endParaRPr lang="en-US" altLang="ko-KR" sz="2000" dirty="0"/>
          </a:p>
          <a:p>
            <a:pPr lvl="1">
              <a:buFontTx/>
              <a:buChar char="-"/>
            </a:pPr>
            <a:r>
              <a:rPr lang="ko-KR" altLang="en-US" sz="1800" dirty="0"/>
              <a:t>과도한 학습으로 인한 </a:t>
            </a:r>
            <a:r>
              <a:rPr lang="en-US" altLang="ko-KR" sz="1800" dirty="0"/>
              <a:t>Mode Collapse</a:t>
            </a:r>
            <a:r>
              <a:rPr lang="ko-KR" altLang="en-US" sz="1800" dirty="0"/>
              <a:t> 발생</a:t>
            </a:r>
            <a:endParaRPr lang="en-US" altLang="ko-KR" sz="1800" dirty="0"/>
          </a:p>
          <a:p>
            <a:pPr marL="457200" lvl="1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              해결방안</a:t>
            </a:r>
            <a:endParaRPr lang="en-US" altLang="ko-KR" sz="1800" dirty="0"/>
          </a:p>
          <a:p>
            <a:pPr lvl="1">
              <a:buFontTx/>
              <a:buChar char="-"/>
            </a:pPr>
            <a:r>
              <a:rPr lang="ko-KR" altLang="en-US" sz="1800" dirty="0"/>
              <a:t>더 많은 이미지 확보</a:t>
            </a:r>
            <a:r>
              <a:rPr lang="en-US" altLang="ko-KR" sz="1800" dirty="0"/>
              <a:t>.</a:t>
            </a:r>
          </a:p>
          <a:p>
            <a:pPr lvl="1">
              <a:buFontTx/>
              <a:buChar char="-"/>
            </a:pPr>
            <a:r>
              <a:rPr lang="ko-KR" altLang="en-US" sz="1800" dirty="0"/>
              <a:t>적절한 학습횟수</a:t>
            </a:r>
            <a:r>
              <a:rPr lang="en-US" altLang="ko-KR" sz="1800" dirty="0"/>
              <a:t>(Epoch)</a:t>
            </a:r>
          </a:p>
          <a:p>
            <a:pPr lvl="1">
              <a:buFontTx/>
              <a:buChar char="-"/>
            </a:pP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390596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진행현황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28720" y="1197405"/>
            <a:ext cx="4733855" cy="3358356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얼굴 연령 변화 모델 구현 및 테스트</a:t>
            </a:r>
            <a:endParaRPr lang="en-US" altLang="ko-KR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2921203" y="4709620"/>
            <a:ext cx="2567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 23,000</a:t>
            </a:r>
            <a:r>
              <a:rPr lang="ko-KR" altLang="en-US" sz="1600" dirty="0"/>
              <a:t>장</a:t>
            </a:r>
            <a:r>
              <a:rPr lang="en-US" altLang="ko-KR" sz="1600" dirty="0"/>
              <a:t>, 200</a:t>
            </a:r>
            <a:r>
              <a:rPr lang="ko-KR" altLang="en-US" sz="1600" dirty="0"/>
              <a:t>회</a:t>
            </a:r>
            <a:r>
              <a:rPr lang="en-US" altLang="ko-KR" sz="1600" dirty="0"/>
              <a:t>, 13</a:t>
            </a:r>
            <a:r>
              <a:rPr lang="ko-KR" altLang="en-US" sz="1600" dirty="0"/>
              <a:t>시간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5335525" y="1350109"/>
            <a:ext cx="3512215" cy="3193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dirty="0"/>
          </a:p>
          <a:p>
            <a:pPr marL="0" indent="0">
              <a:lnSpc>
                <a:spcPts val="3000"/>
              </a:lnSpc>
              <a:buNone/>
            </a:pPr>
            <a:r>
              <a:rPr lang="en-US" altLang="ko-KR" sz="2000" dirty="0"/>
              <a:t>  </a:t>
            </a:r>
          </a:p>
        </p:txBody>
      </p:sp>
      <p:pic>
        <p:nvPicPr>
          <p:cNvPr id="11" name="내용 개체 틀 4">
            <a:extLst>
              <a:ext uri="{FF2B5EF4-FFF2-40B4-BE49-F238E27FC236}">
                <a16:creationId xmlns:a16="http://schemas.microsoft.com/office/drawing/2014/main" id="{5EAC35A2-04B1-44CE-9EA7-AB60A041C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603" y="1690872"/>
            <a:ext cx="3005332" cy="3005332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2686CD3F-B60E-4DCC-A381-77622DBA08C2}"/>
              </a:ext>
            </a:extLst>
          </p:cNvPr>
          <p:cNvSpPr txBox="1">
            <a:spLocks/>
          </p:cNvSpPr>
          <p:nvPr/>
        </p:nvSpPr>
        <p:spPr>
          <a:xfrm>
            <a:off x="5488230" y="1515925"/>
            <a:ext cx="3512216" cy="3193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ko-KR" sz="2000" dirty="0"/>
              <a:t>     </a:t>
            </a:r>
          </a:p>
          <a:p>
            <a:pPr marL="457200" lvl="1" indent="0">
              <a:buNone/>
            </a:pPr>
            <a:r>
              <a:rPr lang="en-US" altLang="ko-KR" sz="2000" dirty="0"/>
              <a:t>     </a:t>
            </a:r>
            <a:r>
              <a:rPr lang="ko-KR" altLang="en-US" sz="1700" dirty="0"/>
              <a:t>문제점</a:t>
            </a:r>
            <a:endParaRPr lang="en-US" altLang="ko-KR" sz="1700" dirty="0"/>
          </a:p>
          <a:p>
            <a:pPr lvl="1">
              <a:buFontTx/>
              <a:buChar char="-"/>
            </a:pPr>
            <a:r>
              <a:rPr lang="ko-KR" altLang="en-US" sz="1700" dirty="0"/>
              <a:t>얼굴의 각도가 다양함에 따라 학습 결과가 좋지 않음</a:t>
            </a:r>
            <a:endParaRPr lang="en-US" altLang="ko-KR" sz="1700" dirty="0"/>
          </a:p>
          <a:p>
            <a:pPr marL="457200" lvl="1" indent="0">
              <a:buNone/>
            </a:pPr>
            <a:endParaRPr lang="en-US" altLang="ko-KR" sz="1700" dirty="0"/>
          </a:p>
          <a:p>
            <a:pPr marL="457200" lvl="1" indent="0">
              <a:buNone/>
            </a:pPr>
            <a:r>
              <a:rPr lang="en-US" altLang="ko-KR" sz="1700" dirty="0"/>
              <a:t>      </a:t>
            </a:r>
            <a:r>
              <a:rPr lang="ko-KR" altLang="en-US" sz="1700" dirty="0"/>
              <a:t>해결방안</a:t>
            </a:r>
            <a:endParaRPr lang="en-US" altLang="ko-KR" sz="1700" dirty="0"/>
          </a:p>
          <a:p>
            <a:pPr lvl="1">
              <a:buFontTx/>
              <a:buChar char="-"/>
            </a:pPr>
            <a:r>
              <a:rPr lang="ko-KR" altLang="en-US" sz="1700" dirty="0"/>
              <a:t>얼굴을 정면으로 정렬</a:t>
            </a:r>
            <a:endParaRPr lang="en-US" altLang="ko-KR" sz="1700" dirty="0"/>
          </a:p>
        </p:txBody>
      </p:sp>
    </p:spTree>
    <p:extLst>
      <p:ext uri="{BB962C8B-B14F-4D97-AF65-F5344CB8AC3E}">
        <p14:creationId xmlns:p14="http://schemas.microsoft.com/office/powerpoint/2010/main" val="1376894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진행현황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28720" y="1197406"/>
            <a:ext cx="7024430" cy="3358356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이미지 </a:t>
            </a:r>
            <a:r>
              <a:rPr lang="ko-KR" altLang="en-US" sz="2000" dirty="0" err="1"/>
              <a:t>프로세싱</a:t>
            </a:r>
            <a:r>
              <a:rPr lang="en-US" altLang="ko-KR" sz="2000" dirty="0"/>
              <a:t>(</a:t>
            </a:r>
            <a:r>
              <a:rPr lang="ko-KR" altLang="en-US" sz="2000" dirty="0"/>
              <a:t>얼굴 정렬</a:t>
            </a:r>
            <a:r>
              <a:rPr lang="en-US" altLang="ko-KR" sz="2000" dirty="0"/>
              <a:t>)</a:t>
            </a:r>
            <a:endParaRPr lang="en-US" altLang="ko-KR" sz="1600" dirty="0"/>
          </a:p>
        </p:txBody>
      </p:sp>
      <p:grpSp>
        <p:nvGrpSpPr>
          <p:cNvPr id="6" name="그룹 5"/>
          <p:cNvGrpSpPr/>
          <p:nvPr/>
        </p:nvGrpSpPr>
        <p:grpSpPr>
          <a:xfrm>
            <a:off x="1920292" y="1960930"/>
            <a:ext cx="7080153" cy="1526921"/>
            <a:chOff x="1767587" y="2120706"/>
            <a:chExt cx="7278187" cy="1526921"/>
          </a:xfrm>
        </p:grpSpPr>
        <p:grpSp>
          <p:nvGrpSpPr>
            <p:cNvPr id="7" name="그룹 6"/>
            <p:cNvGrpSpPr/>
            <p:nvPr/>
          </p:nvGrpSpPr>
          <p:grpSpPr>
            <a:xfrm>
              <a:off x="1767587" y="2120706"/>
              <a:ext cx="7278187" cy="1526921"/>
              <a:chOff x="1191365" y="2296960"/>
              <a:chExt cx="9735666" cy="2264080"/>
            </a:xfrm>
            <a:gradFill flip="none" rotWithShape="1">
              <a:gsLst>
                <a:gs pos="0">
                  <a:srgbClr val="97F799"/>
                </a:gs>
                <a:gs pos="100000">
                  <a:srgbClr val="75A3EF"/>
                </a:gs>
              </a:gsLst>
              <a:lin ang="0" scaled="1"/>
              <a:tileRect/>
            </a:gradFill>
          </p:grpSpPr>
          <p:sp>
            <p:nvSpPr>
              <p:cNvPr id="12" name="갈매기형 수장 11"/>
              <p:cNvSpPr/>
              <p:nvPr/>
            </p:nvSpPr>
            <p:spPr>
              <a:xfrm>
                <a:off x="1191365" y="2296960"/>
                <a:ext cx="2628900" cy="2264080"/>
              </a:xfrm>
              <a:prstGeom prst="chevron">
                <a:avLst>
                  <a:gd name="adj" fmla="val 2419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갈매기형 수장 12"/>
              <p:cNvSpPr/>
              <p:nvPr/>
            </p:nvSpPr>
            <p:spPr>
              <a:xfrm>
                <a:off x="3560287" y="2296960"/>
                <a:ext cx="2628900" cy="2264080"/>
              </a:xfrm>
              <a:prstGeom prst="chevron">
                <a:avLst>
                  <a:gd name="adj" fmla="val 2419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갈매기형 수장 13"/>
              <p:cNvSpPr/>
              <p:nvPr/>
            </p:nvSpPr>
            <p:spPr>
              <a:xfrm>
                <a:off x="5929209" y="2296960"/>
                <a:ext cx="2628900" cy="2264080"/>
              </a:xfrm>
              <a:prstGeom prst="chevron">
                <a:avLst>
                  <a:gd name="adj" fmla="val 2419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갈매기형 수장 14"/>
              <p:cNvSpPr/>
              <p:nvPr/>
            </p:nvSpPr>
            <p:spPr>
              <a:xfrm>
                <a:off x="8298131" y="2296960"/>
                <a:ext cx="2628900" cy="2264080"/>
              </a:xfrm>
              <a:prstGeom prst="chevron">
                <a:avLst>
                  <a:gd name="adj" fmla="val 2419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2443152" y="2684111"/>
              <a:ext cx="7072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48331" y="2530223"/>
              <a:ext cx="1290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얼굴 특징</a:t>
              </a:r>
              <a:b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탐지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30796" y="2694342"/>
              <a:ext cx="129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좌표 변환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05444" y="2694342"/>
              <a:ext cx="129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얼굴 정렬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025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1668105-6849-4262-82E3-5BB9D7229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65" y="1068935"/>
            <a:ext cx="5194055" cy="30298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4F9B160-FB93-4EF0-B167-0F5D70D27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1095" y="1068935"/>
            <a:ext cx="3029865" cy="302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1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진행현황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28720" y="1197406"/>
            <a:ext cx="7024430" cy="3358356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얼굴 정렬로 인한 이미지 개수 감소</a:t>
            </a:r>
            <a:endParaRPr lang="en-US" altLang="ko-KR" sz="2000" dirty="0"/>
          </a:p>
          <a:p>
            <a:pPr lvl="1"/>
            <a:r>
              <a:rPr lang="ko-KR" altLang="en-US" sz="2000" dirty="0"/>
              <a:t>정면이 아닌 이미지를 정렬 하였을 경우 뭉개져서 이를 삭제함</a:t>
            </a:r>
            <a:r>
              <a:rPr lang="en-US" altLang="ko-KR" sz="2000" dirty="0"/>
              <a:t>.</a:t>
            </a:r>
          </a:p>
          <a:p>
            <a:pPr lvl="1"/>
            <a:r>
              <a:rPr lang="ko-KR" altLang="en-US" sz="2000" dirty="0"/>
              <a:t>그 결과 </a:t>
            </a:r>
            <a:r>
              <a:rPr lang="en-US" altLang="ko-KR" sz="2000" dirty="0" err="1"/>
              <a:t>UTKFace</a:t>
            </a:r>
            <a:r>
              <a:rPr lang="en-US" altLang="ko-KR" sz="2000" dirty="0"/>
              <a:t> Dataset 23690</a:t>
            </a:r>
            <a:r>
              <a:rPr lang="ko-KR" altLang="en-US" sz="2000" dirty="0"/>
              <a:t>장 </a:t>
            </a:r>
            <a:r>
              <a:rPr lang="en-US" altLang="ko-KR" sz="2000" dirty="0"/>
              <a:t>-&gt; 11966</a:t>
            </a:r>
            <a:r>
              <a:rPr lang="ko-KR" altLang="en-US" sz="2000" dirty="0"/>
              <a:t>장</a:t>
            </a:r>
            <a:endParaRPr lang="en-US" altLang="ko-KR" sz="2000" dirty="0"/>
          </a:p>
          <a:p>
            <a:pPr lvl="1"/>
            <a:r>
              <a:rPr lang="en-US" altLang="ko-KR" sz="2000" dirty="0"/>
              <a:t>Wiki</a:t>
            </a:r>
            <a:r>
              <a:rPr lang="ko-KR" altLang="en-US" sz="2000" dirty="0"/>
              <a:t> </a:t>
            </a:r>
            <a:r>
              <a:rPr lang="en-US" altLang="ko-KR" sz="2000" dirty="0"/>
              <a:t>Dataset</a:t>
            </a:r>
            <a:r>
              <a:rPr lang="ko-KR" altLang="en-US" sz="2000" dirty="0"/>
              <a:t> 삭제 작업 진행중</a:t>
            </a:r>
            <a:endParaRPr lang="en-US" altLang="ko-KR" sz="2000" dirty="0"/>
          </a:p>
          <a:p>
            <a:pPr lvl="1"/>
            <a:r>
              <a:rPr lang="ko-KR" altLang="en-US" sz="2000" dirty="0"/>
              <a:t>부족한 연령대에 대해서는 </a:t>
            </a:r>
            <a:r>
              <a:rPr lang="en-US" altLang="ko-KR" sz="2000" dirty="0"/>
              <a:t>IMDB Dataset</a:t>
            </a:r>
            <a:r>
              <a:rPr lang="ko-KR" altLang="en-US" sz="2000" dirty="0"/>
              <a:t>에서 보충할 예정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4291882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진행현황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28720" y="1197406"/>
            <a:ext cx="7024430" cy="3358356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이미지 </a:t>
            </a:r>
            <a:r>
              <a:rPr lang="ko-KR" altLang="en-US" sz="2000" dirty="0" err="1"/>
              <a:t>프로세싱</a:t>
            </a:r>
            <a:r>
              <a:rPr lang="en-US" altLang="ko-KR" sz="2000" dirty="0"/>
              <a:t>(</a:t>
            </a:r>
            <a:r>
              <a:rPr lang="ko-KR" altLang="en-US" sz="2000" dirty="0"/>
              <a:t>이미지 개수 늘리기</a:t>
            </a:r>
            <a:r>
              <a:rPr lang="en-US" altLang="ko-KR" sz="2000" dirty="0"/>
              <a:t>)</a:t>
            </a:r>
            <a:endParaRPr lang="ko-KR" altLang="en-US" sz="2000" dirty="0"/>
          </a:p>
          <a:p>
            <a:pPr marL="457200" lvl="1" indent="0">
              <a:buNone/>
            </a:pPr>
            <a:endParaRPr lang="en-US" altLang="ko-KR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3528404" y="3640685"/>
            <a:ext cx="1781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이미지를 </a:t>
            </a:r>
            <a:b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좌우 반전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10030" y="3640685"/>
            <a:ext cx="12609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Pixel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단위로</a:t>
            </a:r>
            <a:b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편집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(25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920292" y="1960930"/>
            <a:ext cx="7080153" cy="1526921"/>
            <a:chOff x="1767587" y="2120706"/>
            <a:chExt cx="7278187" cy="1526921"/>
          </a:xfrm>
        </p:grpSpPr>
        <p:grpSp>
          <p:nvGrpSpPr>
            <p:cNvPr id="20" name="그룹 19"/>
            <p:cNvGrpSpPr/>
            <p:nvPr/>
          </p:nvGrpSpPr>
          <p:grpSpPr>
            <a:xfrm>
              <a:off x="1767587" y="2120706"/>
              <a:ext cx="7278187" cy="1526921"/>
              <a:chOff x="1191365" y="2296960"/>
              <a:chExt cx="9735666" cy="2264080"/>
            </a:xfrm>
            <a:gradFill flip="none" rotWithShape="1">
              <a:gsLst>
                <a:gs pos="0">
                  <a:srgbClr val="97F799"/>
                </a:gs>
                <a:gs pos="100000">
                  <a:srgbClr val="75A3EF"/>
                </a:gs>
              </a:gsLst>
              <a:lin ang="0" scaled="1"/>
              <a:tileRect/>
            </a:gradFill>
          </p:grpSpPr>
          <p:sp>
            <p:nvSpPr>
              <p:cNvPr id="21" name="갈매기형 수장 20"/>
              <p:cNvSpPr/>
              <p:nvPr/>
            </p:nvSpPr>
            <p:spPr>
              <a:xfrm>
                <a:off x="1191365" y="2296960"/>
                <a:ext cx="2628900" cy="2264080"/>
              </a:xfrm>
              <a:prstGeom prst="chevron">
                <a:avLst>
                  <a:gd name="adj" fmla="val 2419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갈매기형 수장 21"/>
              <p:cNvSpPr/>
              <p:nvPr/>
            </p:nvSpPr>
            <p:spPr>
              <a:xfrm>
                <a:off x="3560287" y="2296960"/>
                <a:ext cx="2628900" cy="2264080"/>
              </a:xfrm>
              <a:prstGeom prst="chevron">
                <a:avLst>
                  <a:gd name="adj" fmla="val 2419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갈매기형 수장 22"/>
              <p:cNvSpPr/>
              <p:nvPr/>
            </p:nvSpPr>
            <p:spPr>
              <a:xfrm>
                <a:off x="5929209" y="2296960"/>
                <a:ext cx="2628900" cy="2264080"/>
              </a:xfrm>
              <a:prstGeom prst="chevron">
                <a:avLst>
                  <a:gd name="adj" fmla="val 2419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3"/>
              <p:cNvSpPr/>
              <p:nvPr/>
            </p:nvSpPr>
            <p:spPr>
              <a:xfrm>
                <a:off x="8298131" y="2296960"/>
                <a:ext cx="2628900" cy="2264080"/>
              </a:xfrm>
              <a:prstGeom prst="chevron">
                <a:avLst>
                  <a:gd name="adj" fmla="val 2419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2452773" y="2684111"/>
              <a:ext cx="6880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179512" y="2684111"/>
              <a:ext cx="9396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미러링</a:t>
              </a:r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906250" y="2694342"/>
              <a:ext cx="9396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크로핑</a:t>
              </a:r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806733" y="2694342"/>
              <a:ext cx="6880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결과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7290688" y="3640685"/>
            <a:ext cx="1202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 x 25 = 50</a:t>
            </a:r>
          </a:p>
        </p:txBody>
      </p:sp>
    </p:spTree>
    <p:extLst>
      <p:ext uri="{BB962C8B-B14F-4D97-AF65-F5344CB8AC3E}">
        <p14:creationId xmlns:p14="http://schemas.microsoft.com/office/powerpoint/2010/main" val="3579462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2079</TotalTime>
  <Words>275</Words>
  <Application>Microsoft Office PowerPoint</Application>
  <PresentationFormat>화면 슬라이드 쇼(16:9)</PresentationFormat>
  <Paragraphs>92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나눔바른고딕</vt:lpstr>
      <vt:lpstr>맑은 고딕</vt:lpstr>
      <vt:lpstr>Arial</vt:lpstr>
      <vt:lpstr>Calibri</vt:lpstr>
      <vt:lpstr>Office Theme</vt:lpstr>
      <vt:lpstr>딥러닝을 이용한 얼굴 변환 모바일 앱 개발</vt:lpstr>
      <vt:lpstr>목차</vt:lpstr>
      <vt:lpstr>진행현황</vt:lpstr>
      <vt:lpstr>진행현황</vt:lpstr>
      <vt:lpstr>진행현황</vt:lpstr>
      <vt:lpstr>진행현황</vt:lpstr>
      <vt:lpstr>PowerPoint 프레젠테이션</vt:lpstr>
      <vt:lpstr>진행현황</vt:lpstr>
      <vt:lpstr>진행현황</vt:lpstr>
      <vt:lpstr>PowerPoint 프레젠테이션</vt:lpstr>
      <vt:lpstr>PowerPoint 프레젠테이션</vt:lpstr>
      <vt:lpstr>진행현황</vt:lpstr>
      <vt:lpstr>추후 일정</vt:lpstr>
      <vt:lpstr>추후 일정</vt:lpstr>
      <vt:lpstr>추후 일정</vt:lpstr>
      <vt:lpstr>Q&amp;A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Im gichan</cp:lastModifiedBy>
  <cp:revision>491</cp:revision>
  <dcterms:created xsi:type="dcterms:W3CDTF">2013-08-21T19:17:07Z</dcterms:created>
  <dcterms:modified xsi:type="dcterms:W3CDTF">2018-10-16T02:59:57Z</dcterms:modified>
</cp:coreProperties>
</file>